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2"/>
  </p:notesMasterIdLst>
  <p:handoutMasterIdLst>
    <p:handoutMasterId r:id="rId43"/>
  </p:handoutMasterIdLst>
  <p:sldIdLst>
    <p:sldId id="2241" r:id="rId2"/>
    <p:sldId id="2473" r:id="rId3"/>
    <p:sldId id="2474" r:id="rId4"/>
    <p:sldId id="2475" r:id="rId5"/>
    <p:sldId id="2263" r:id="rId6"/>
    <p:sldId id="2476" r:id="rId7"/>
    <p:sldId id="2477" r:id="rId8"/>
    <p:sldId id="2478" r:id="rId9"/>
    <p:sldId id="2479" r:id="rId10"/>
    <p:sldId id="2480" r:id="rId11"/>
    <p:sldId id="2481" r:id="rId12"/>
    <p:sldId id="2485" r:id="rId13"/>
    <p:sldId id="2486" r:id="rId14"/>
    <p:sldId id="2702" r:id="rId15"/>
    <p:sldId id="2703" r:id="rId16"/>
    <p:sldId id="2704" r:id="rId17"/>
    <p:sldId id="2705" r:id="rId18"/>
    <p:sldId id="2706" r:id="rId19"/>
    <p:sldId id="2707" r:id="rId20"/>
    <p:sldId id="2708" r:id="rId21"/>
    <p:sldId id="2709" r:id="rId22"/>
    <p:sldId id="2710" r:id="rId23"/>
    <p:sldId id="2711" r:id="rId24"/>
    <p:sldId id="2712" r:id="rId25"/>
    <p:sldId id="2713" r:id="rId26"/>
    <p:sldId id="2714" r:id="rId27"/>
    <p:sldId id="2715" r:id="rId28"/>
    <p:sldId id="2716" r:id="rId29"/>
    <p:sldId id="2717" r:id="rId30"/>
    <p:sldId id="2718" r:id="rId31"/>
    <p:sldId id="2719" r:id="rId32"/>
    <p:sldId id="2720" r:id="rId33"/>
    <p:sldId id="2721" r:id="rId34"/>
    <p:sldId id="308" r:id="rId35"/>
    <p:sldId id="309" r:id="rId36"/>
    <p:sldId id="310" r:id="rId37"/>
    <p:sldId id="311" r:id="rId38"/>
    <p:sldId id="313" r:id="rId39"/>
    <p:sldId id="314" r:id="rId40"/>
    <p:sldId id="315" r:id="rId4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13" autoAdjust="0"/>
    <p:restoredTop sz="88797" autoAdjust="0"/>
  </p:normalViewPr>
  <p:slideViewPr>
    <p:cSldViewPr>
      <p:cViewPr varScale="1">
        <p:scale>
          <a:sx n="93" d="100"/>
          <a:sy n="93" d="100"/>
        </p:scale>
        <p:origin x="224" y="147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2022/11/22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注意内存的布局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578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5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29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59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301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231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70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647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81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94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543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89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522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016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2964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56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897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zh-CN" sz="2400" dirty="0"/>
              <a:t>The</a:t>
            </a:r>
            <a:endParaRPr kumimoji="1" lang="en-US" altLang="zh-CN" sz="2400" dirty="0">
              <a:solidFill>
                <a:srgbClr val="0096FF"/>
              </a:solidFill>
            </a:endParaRP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Control-plane the table, data-plane </a:t>
            </a:r>
            <a:r>
              <a:rPr kumimoji="1" lang="en-US" altLang="zh-CN" sz="2000" i="1" dirty="0"/>
              <a:t>reads</a:t>
            </a:r>
            <a:r>
              <a:rPr kumimoji="1" lang="en-US" altLang="zh-CN" sz="2000" dirty="0"/>
              <a:t> the table</a:t>
            </a:r>
            <a:endParaRPr kumimoji="1" lang="zh-CN" altLang="en-US" sz="2000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72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Introduction to Network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 in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r>
              <a:rPr lang="en-US" altLang="zh-CN" dirty="0"/>
              <a:t>Link layer</a:t>
            </a:r>
          </a:p>
          <a:p>
            <a:pPr lvl="1"/>
            <a:r>
              <a:rPr lang="en-US" altLang="zh-CN" dirty="0"/>
              <a:t>Moving data directly from one point to another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en-US" altLang="zh-CN" dirty="0"/>
              <a:t>More people, more useful</a:t>
            </a:r>
          </a:p>
          <a:p>
            <a:pPr lvl="1"/>
            <a:r>
              <a:rPr lang="en-US" altLang="zh-CN" dirty="0"/>
              <a:t>Value to me = N</a:t>
            </a:r>
          </a:p>
          <a:p>
            <a:pPr lvl="1"/>
            <a:r>
              <a:rPr lang="en-US" altLang="zh-CN" dirty="0"/>
              <a:t>Value to society is N</a:t>
            </a:r>
            <a:r>
              <a:rPr lang="en-US" altLang="zh-CN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Network, dumb vs. smart</a:t>
            </a:r>
          </a:p>
          <a:p>
            <a:pPr lvl="1"/>
            <a:r>
              <a:rPr lang="en-US" altLang="zh-CN" dirty="0"/>
              <a:t>Standardize vs. flexibility</a:t>
            </a:r>
          </a:p>
          <a:p>
            <a:pPr indent="-285750"/>
            <a:r>
              <a:rPr lang="en-US" altLang="zh-CN" dirty="0"/>
              <a:t>Network is a black box</a:t>
            </a:r>
          </a:p>
          <a:p>
            <a:pPr lvl="1"/>
            <a:r>
              <a:rPr lang="en-US" altLang="zh-CN" dirty="0"/>
              <a:t>Simplify the system that uses it</a:t>
            </a:r>
            <a:endParaRPr lang="zh-CN" altLang="en-US" dirty="0"/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88FC7B6-02F9-A545-9927-A49FE0A2E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0272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Encapsulation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Picture 4" descr="http://ou800doc.caldera.com/NET_tcpip/graphics/encapsulation.gif">
            <a:extLst>
              <a:ext uri="{FF2B5EF4-FFF2-40B4-BE49-F238E27FC236}">
                <a16:creationId xmlns:a16="http://schemas.microsoft.com/office/drawing/2014/main" id="{2F9AB9D9-818F-6F4C-9001-029A417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7049D595-1820-764D-9F67-EBE9E4A63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271A2AE5-1304-D444-9012-18D98E846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A7A6A7AD-4383-E341-A3B8-1D8A44ED6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2BC532C0-EC86-194E-BE42-7E0CE28D6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E3D2CC82-F183-494B-AE47-23D751A5A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A07F61A7-CD1F-6A46-B30B-90567EB4F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1E0D5A18-BEC5-4B43-B35F-E7CABE2DD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506FA14F-A278-F941-AD0C-EAC0721BC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F26AC30B-D3AE-1E4B-94D9-4D1588152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963D34A1-9298-C14D-82E2-933B552F2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E1E2CB52-4C77-6F41-B3EB-9AE763234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054EBE1D-6879-B24A-80E7-C82595F15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2E12968-9D90-0D4F-A689-789CD3903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42197766-C373-544F-A1D1-B7E8A3700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F40AD8FC-8D2B-F041-8149-A33BCB94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E7399B1F-B2FA-4E47-8898-866926DAA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6" name="Text Box 28">
            <a:extLst>
              <a:ext uri="{FF2B5EF4-FFF2-40B4-BE49-F238E27FC236}">
                <a16:creationId xmlns:a16="http://schemas.microsoft.com/office/drawing/2014/main" id="{6A89B00C-CA06-C145-B54F-B61B4566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8D1D7E34-924B-934D-804E-6F4B95973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Client and server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URL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/>
            <a:r>
              <a:rPr lang="en-US" altLang="zh-CN" dirty="0"/>
              <a:t>HTTP, FTP, POP3, SMTP, etc.</a:t>
            </a:r>
          </a:p>
          <a:p>
            <a:pPr indent="-285750"/>
            <a:r>
              <a:rPr lang="en-US" altLang="zh-CN" dirty="0"/>
              <a:t>What to care?</a:t>
            </a:r>
          </a:p>
          <a:p>
            <a:pPr lvl="1"/>
            <a:r>
              <a:rPr lang="en-US" altLang="zh-CN" dirty="0"/>
              <a:t>Content of the data: video, text, …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AE327A2-B875-CD41-A01C-B58EED0C4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3A3E1F3-82FE-9145-A775-EE72A4BF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箭头连接符 6">
            <a:extLst>
              <a:ext uri="{FF2B5EF4-FFF2-40B4-BE49-F238E27FC236}">
                <a16:creationId xmlns:a16="http://schemas.microsoft.com/office/drawing/2014/main" id="{4F50B4A6-25AF-104A-8C9A-C45ADE3EBD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08CB832-0242-444B-B19C-1E19B31C1D7D}"/>
              </a:ext>
            </a:extLst>
          </p:cNvPr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Transport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Sender and receiver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Proxy, firewall, etc.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</a:t>
            </a:r>
            <a:r>
              <a:rPr lang="en-US" altLang="zh-CN" dirty="0">
                <a:solidFill>
                  <a:srgbClr val="0096FF"/>
                </a:solidFill>
              </a:rPr>
              <a:t>port</a:t>
            </a:r>
            <a:r>
              <a:rPr lang="en-US" altLang="zh-CN" dirty="0">
                <a:solidFill>
                  <a:srgbClr val="800000"/>
                </a:solidFill>
              </a:rPr>
              <a:t> </a:t>
            </a:r>
            <a:r>
              <a:rPr lang="en-US" altLang="zh-CN" dirty="0"/>
              <a:t>number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Protocols: TCP, UDP,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TCP: Retransmit packet if lost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UDP: nothing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Picture 2" descr="http://t0.gstatic.com/images?q=tbn:ANd9GcQQccPTdD1WU9LGtRHN4OOgyvFFSZvOFo_6bQMdvKsTA0UYwQMolS2su8NE">
            <a:extLst>
              <a:ext uri="{FF2B5EF4-FFF2-40B4-BE49-F238E27FC236}">
                <a16:creationId xmlns:a16="http://schemas.microsoft.com/office/drawing/2014/main" id="{74A511FF-35A1-FF43-AF0F-4EA4E75E0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E4DD40FF-4C66-0940-A4EC-33302D4C3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7">
            <a:extLst>
              <a:ext uri="{FF2B5EF4-FFF2-40B4-BE49-F238E27FC236}">
                <a16:creationId xmlns:a16="http://schemas.microsoft.com/office/drawing/2014/main" id="{A6D7856B-8B55-A142-8FAF-622BD1CC91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Picture 2" descr="http://t0.gstatic.com/images?q=tbn:ANd9GcTcklrA3CVXbvVSQBLODmYuHhY0iRE99ILu0IRSv81XXGWMsTIt">
            <a:extLst>
              <a:ext uri="{FF2B5EF4-FFF2-40B4-BE49-F238E27FC236}">
                <a16:creationId xmlns:a16="http://schemas.microsoft.com/office/drawing/2014/main" id="{C9071EBE-437B-DD4F-AA03-BD5CFAE3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Format of TCP &amp; UDP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4" name="Picture 2" descr="“TCP UDP”的图片搜索结果">
            <a:extLst>
              <a:ext uri="{FF2B5EF4-FFF2-40B4-BE49-F238E27FC236}">
                <a16:creationId xmlns:a16="http://schemas.microsoft.com/office/drawing/2014/main" id="{FD1736BB-3C2B-0C4F-8EBF-5E3916849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9E03110-22D8-0F41-B6ED-B5CB5EF19A10}"/>
              </a:ext>
            </a:extLst>
          </p:cNvPr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6B6B94-62BD-014D-BAC1-D8DD8AA26591}"/>
              </a:ext>
            </a:extLst>
          </p:cNvPr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0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(the Internet Layer, IP Layer)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Network 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Gateway, bridge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Router,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 address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IP, ICMP (ping)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Next hop decided by route table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1753BFA-6D70-ED42-8D0F-EA456D1E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2400D7A-EE12-3946-BC15-64AB4483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3D73DD5-35C5-4942-A3A1-888A7DE2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C91A4B1-FFB1-B145-95D4-BC4681F34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97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Datagram (Packet, Package)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938579-D27F-A841-B64E-8023183D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8" name="Picture 8" descr="iphdr">
            <a:extLst>
              <a:ext uri="{FF2B5EF4-FFF2-40B4-BE49-F238E27FC236}">
                <a16:creationId xmlns:a16="http://schemas.microsoft.com/office/drawing/2014/main" id="{F8121E85-7D99-9047-B521-E15D24C53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矩形 1">
            <a:extLst>
              <a:ext uri="{FF2B5EF4-FFF2-40B4-BE49-F238E27FC236}">
                <a16:creationId xmlns:a16="http://schemas.microsoft.com/office/drawing/2014/main" id="{923A2FC8-F7E7-0548-9252-96DFFAC7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9DF310A-94F6-CF4B-9155-09E64CF6A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15" name="Line 4">
            <a:extLst>
              <a:ext uri="{FF2B5EF4-FFF2-40B4-BE49-F238E27FC236}">
                <a16:creationId xmlns:a16="http://schemas.microsoft.com/office/drawing/2014/main" id="{EDCFFBCF-6389-D74A-93C8-A46A0ED4A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6" name="Line 5">
            <a:extLst>
              <a:ext uri="{FF2B5EF4-FFF2-40B4-BE49-F238E27FC236}">
                <a16:creationId xmlns:a16="http://schemas.microsoft.com/office/drawing/2014/main" id="{B426D3A2-3792-B047-B8E4-DDCF644F8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6408A549-8893-A349-8A7C-42236791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8F997964-F813-FD4F-B591-D8283DDC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CEB80300-2D42-8D47-B1C3-F094AA14D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F767B202-2FEF-9A41-B082-5435AA3D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AD99FF8E-5B0D-5A4E-B408-C1A11903BCBF}"/>
              </a:ext>
            </a:extLst>
          </p:cNvPr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1F9F0217-82DB-0440-9B47-4617EBA48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24" name="Line 12">
              <a:extLst>
                <a:ext uri="{FF2B5EF4-FFF2-40B4-BE49-F238E27FC236}">
                  <a16:creationId xmlns:a16="http://schemas.microsoft.com/office/drawing/2014/main" id="{0A14BF93-D76A-9347-ACDC-07D298EBD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5E2EF7FC-5013-EA4B-9B2A-93AB32221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9DBE018E-F769-F141-BCD4-DE97F5062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5501610A-DA15-A44F-8EDF-10B1AA210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4A895CF8-C6C1-B642-BBBB-AE28CB9D1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B5574266-B44D-344B-8591-0E95E139D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E4902D36-BD12-D447-ACD0-157CD977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" name="Group 19">
            <a:extLst>
              <a:ext uri="{FF2B5EF4-FFF2-40B4-BE49-F238E27FC236}">
                <a16:creationId xmlns:a16="http://schemas.microsoft.com/office/drawing/2014/main" id="{E9ECE96C-90FE-2240-AB1C-B3055A5F6866}"/>
              </a:ext>
            </a:extLst>
          </p:cNvPr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id="{6A14DEE5-E76E-2142-922D-42DB9AD00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695C92B5-5950-E14E-9D48-A278921AE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DB7BD079-D3D5-934B-A0BF-043AD23B0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5" name="Rectangle 23">
              <a:extLst>
                <a:ext uri="{FF2B5EF4-FFF2-40B4-BE49-F238E27FC236}">
                  <a16:creationId xmlns:a16="http://schemas.microsoft.com/office/drawing/2014/main" id="{324347F0-7F14-5641-8C16-EB57E2189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6" name="Oval 24">
            <a:extLst>
              <a:ext uri="{FF2B5EF4-FFF2-40B4-BE49-F238E27FC236}">
                <a16:creationId xmlns:a16="http://schemas.microsoft.com/office/drawing/2014/main" id="{6DFBB4A3-A11A-1247-9291-EF865D37D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C9D420C1-DC72-3948-890E-75579C771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8" name="Rectangle 26">
            <a:extLst>
              <a:ext uri="{FF2B5EF4-FFF2-40B4-BE49-F238E27FC236}">
                <a16:creationId xmlns:a16="http://schemas.microsoft.com/office/drawing/2014/main" id="{CAF71CDF-AFCC-7240-B041-04844F1B7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05FB2829-618D-6C47-A537-308C16362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40" name="Line 28">
            <a:extLst>
              <a:ext uri="{FF2B5EF4-FFF2-40B4-BE49-F238E27FC236}">
                <a16:creationId xmlns:a16="http://schemas.microsoft.com/office/drawing/2014/main" id="{B91244D5-4653-B648-A284-A07CAC7A40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1" name="Line 29">
            <a:extLst>
              <a:ext uri="{FF2B5EF4-FFF2-40B4-BE49-F238E27FC236}">
                <a16:creationId xmlns:a16="http://schemas.microsoft.com/office/drawing/2014/main" id="{AAD9C1E1-46BB-7743-B7F8-79324F416B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928D0FAC-1510-AE45-B78B-7FE1576083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3" name="Line 31">
            <a:extLst>
              <a:ext uri="{FF2B5EF4-FFF2-40B4-BE49-F238E27FC236}">
                <a16:creationId xmlns:a16="http://schemas.microsoft.com/office/drawing/2014/main" id="{DB168ED8-4ABA-8143-9FF6-B8FB6F0E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C3A81F56-4B78-0B44-A17F-60BD5B5B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45" name="Rectangle 33">
            <a:extLst>
              <a:ext uri="{FF2B5EF4-FFF2-40B4-BE49-F238E27FC236}">
                <a16:creationId xmlns:a16="http://schemas.microsoft.com/office/drawing/2014/main" id="{A0245BCE-7698-BD44-9200-FE88F351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12F17BF-D186-8D46-BEA7-F9220C54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47" name="Line 38">
            <a:extLst>
              <a:ext uri="{FF2B5EF4-FFF2-40B4-BE49-F238E27FC236}">
                <a16:creationId xmlns:a16="http://schemas.microsoft.com/office/drawing/2014/main" id="{DC26E19B-AA69-5C4E-ACED-FAD8C1BF3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3663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Each layer adds/strips off its own header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may split up higher-level data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multiplexes multiple higher layers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is (mostly) transparent to higher layers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AD37E7A9-42B4-2845-BBD0-6B18A725E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054284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83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Link Layer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From a node to its physical neighbor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329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1. Physical transmission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2. Multiplexing the link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3. Framing bits &amp; bit sequences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4. Detecting transmission errors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5. Providing a useful interface to the up layer</a:t>
            </a:r>
          </a:p>
          <a:p>
            <a:pPr marL="74250" lvl="1" indent="0">
              <a:lnSpc>
                <a:spcPct val="150000"/>
              </a:lnSpc>
              <a:buNone/>
            </a:pP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87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using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Example-1: moving a bit from register-1 to register-2</a:t>
            </a:r>
            <a:br>
              <a:rPr lang="en-US" altLang="zh-CN" dirty="0"/>
            </a:br>
            <a:r>
              <a:rPr lang="en-US" altLang="zh-CN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dirty="0"/>
              <a:t>Run a wire to connect output of reg-1 to input of reg-2</a:t>
            </a:r>
          </a:p>
          <a:p>
            <a:pPr lvl="1"/>
            <a:r>
              <a:rPr lang="en-US" altLang="zh-CN" dirty="0"/>
              <a:t>Wait till reg-1's output has settled &amp; signal has propagated to reg-2</a:t>
            </a:r>
          </a:p>
          <a:p>
            <a:pPr lvl="1"/>
            <a:r>
              <a:rPr lang="en-US" altLang="zh-CN" dirty="0"/>
              <a:t>Reg-2 read input the next clock tick</a:t>
            </a:r>
          </a:p>
          <a:p>
            <a:pPr lvl="1"/>
            <a:r>
              <a:rPr lang="en-US" altLang="zh-CN" b="1" dirty="0"/>
              <a:t>Assumption</a:t>
            </a:r>
            <a:r>
              <a:rPr lang="en-US" altLang="zh-CN" dirty="0"/>
              <a:t>: propagation can be done </a:t>
            </a:r>
            <a:r>
              <a:rPr lang="en-US" altLang="zh-CN" u="sng" dirty="0"/>
              <a:t>within one clock</a:t>
            </a:r>
            <a:endParaRPr lang="en-US" altLang="zh-CN" dirty="0">
              <a:solidFill>
                <a:srgbClr val="0096FF"/>
              </a:solidFill>
            </a:endParaRPr>
          </a:p>
          <a:p>
            <a:r>
              <a:rPr lang="en-US" altLang="zh-CN" dirty="0"/>
              <a:t>How to send data between two modules </a:t>
            </a:r>
            <a:r>
              <a:rPr lang="en-US" altLang="zh-CN" u="sng" dirty="0"/>
              <a:t>without sharing a clock</a:t>
            </a:r>
            <a:r>
              <a:rPr lang="en-US" altLang="zh-CN" dirty="0"/>
              <a:t>?</a:t>
            </a: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8378FC-42C5-D54F-8F1A-670566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25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without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</a:t>
            </a:r>
            <a:r>
              <a:rPr lang="en-US" altLang="zh-CN" b="1" dirty="0"/>
              <a:t>A</a:t>
            </a:r>
            <a:r>
              <a:rPr lang="en-US" altLang="zh-CN" dirty="0"/>
              <a:t>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en-US" altLang="zh-CN" b="1" dirty="0"/>
              <a:t>A</a:t>
            </a:r>
            <a:r>
              <a:rPr lang="en-US" altLang="zh-CN" dirty="0"/>
              <a:t>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B</a:t>
            </a:r>
            <a:r>
              <a:rPr lang="en-US" altLang="zh-CN" dirty="0"/>
              <a:t> sees the ready line change, reads value on the data line, then changes the acknowledge line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B: when to look at the data line? (</a:t>
            </a:r>
            <a:r>
              <a:rPr lang="en-US" altLang="zh-CN" i="1" dirty="0"/>
              <a:t>ready</a:t>
            </a:r>
            <a:r>
              <a:rPr lang="en-US" altLang="zh-CN" dirty="0"/>
              <a:t> is set)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A: when to stop holding the bit value on the data line? (</a:t>
            </a:r>
            <a:r>
              <a:rPr lang="en-US" altLang="zh-CN" i="1" dirty="0"/>
              <a:t>ack</a:t>
            </a:r>
            <a:r>
              <a:rPr lang="en-US" altLang="zh-CN" dirty="0"/>
              <a:t> is set)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FDEC52D-AD44-F34E-B406-ECC1221C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7500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1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Use N parallel data lines to achieve N/(2∆t)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E.g., SCSI, printer, etc.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1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Ready/acknowledge protocol</a:t>
            </a:r>
          </a:p>
          <a:p>
            <a:pPr lvl="1"/>
            <a:r>
              <a:rPr lang="en-US" altLang="zh-CN" dirty="0"/>
              <a:t>∆t grows significantly, which limits the data rate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Serial transmission</a:t>
            </a:r>
          </a:p>
          <a:p>
            <a:pPr lvl="1"/>
            <a:r>
              <a:rPr lang="en-US" altLang="zh-CN" dirty="0"/>
              <a:t>Send a </a:t>
            </a:r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 of bits down a single line</a:t>
            </a:r>
          </a:p>
          <a:p>
            <a:pPr lvl="1"/>
            <a:r>
              <a:rPr lang="en-US" altLang="zh-CN" dirty="0"/>
              <a:t>Without waiting for any response from the receiver</a:t>
            </a:r>
          </a:p>
          <a:p>
            <a:pPr lvl="1"/>
            <a:r>
              <a:rPr lang="en-US" altLang="zh-CN" dirty="0"/>
              <a:t>Expect the receiver can recover the bits with no additional signal</a:t>
            </a:r>
          </a:p>
          <a:p>
            <a:pPr lvl="1"/>
            <a:r>
              <a:rPr lang="en-US" altLang="zh-CN" dirty="0"/>
              <a:t>Higher rates, longer distance, fewer wires</a:t>
            </a:r>
          </a:p>
          <a:p>
            <a:pPr lvl="1"/>
            <a:r>
              <a:rPr lang="en-US" altLang="zh-CN" dirty="0"/>
              <a:t>E.g., USB, SATA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848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without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Share a Connection?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Isochronous communication (telephone communication)</a:t>
            </a:r>
          </a:p>
          <a:p>
            <a:pPr lvl="1"/>
            <a:r>
              <a:rPr lang="en-US" altLang="zh-CN" dirty="0"/>
              <a:t>Needs prior arrangement between switches</a:t>
            </a:r>
          </a:p>
          <a:p>
            <a:pPr lvl="1"/>
            <a:r>
              <a:rPr lang="en-US" altLang="zh-CN" dirty="0"/>
              <a:t>Connection: set up and tear down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: continuous bits flows out of a phone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Asynchronous communication (data communication)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Message</a:t>
            </a:r>
            <a:r>
              <a:rPr lang="en-US" altLang="zh-CN" dirty="0"/>
              <a:t>: burst, ill-suited to fixed size and spacing of isochronous frames</a:t>
            </a:r>
          </a:p>
          <a:p>
            <a:pPr lvl="1"/>
            <a:r>
              <a:rPr lang="en-US" altLang="zh-CN" dirty="0"/>
              <a:t>Connectionless, asynchronous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45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E70F9C2-D004-7943-B9AC-C6FC7CE3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51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- TDM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r>
              <a:rPr lang="en-US" altLang="zh-CN" dirty="0"/>
              <a:t>64 Kbps each phone, 45 Mbps link</a:t>
            </a:r>
          </a:p>
          <a:p>
            <a:r>
              <a:rPr lang="en-US" altLang="zh-CN" dirty="0"/>
              <a:t>8-bit block (frame), 8000 frames per second</a:t>
            </a:r>
          </a:p>
          <a:p>
            <a:r>
              <a:rPr lang="en-US" altLang="zh-CN" dirty="0"/>
              <a:t>5624 bit times or 125 us</a:t>
            </a:r>
          </a:p>
          <a:p>
            <a:r>
              <a:rPr lang="en-US" altLang="zh-CN" dirty="0"/>
              <a:t>703 simultaneous conversations (what if there is a 704</a:t>
            </a:r>
            <a:r>
              <a:rPr lang="en-US" altLang="zh-CN" baseline="30000" dirty="0"/>
              <a:t>th</a:t>
            </a:r>
            <a:r>
              <a:rPr lang="en-US" altLang="zh-CN" dirty="0"/>
              <a:t> calling?)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Q: Why the voice is still </a:t>
            </a:r>
            <a:r>
              <a:rPr lang="en-US" altLang="zh-CN" i="1" dirty="0">
                <a:solidFill>
                  <a:srgbClr val="C00000"/>
                </a:solidFill>
              </a:rPr>
              <a:t>continuous</a:t>
            </a:r>
            <a:r>
              <a:rPr lang="en-US" altLang="zh-CN" dirty="0">
                <a:solidFill>
                  <a:srgbClr val="C00000"/>
                </a:solidFill>
              </a:rPr>
              <a:t>, instead of </a:t>
            </a:r>
            <a:r>
              <a:rPr lang="en-US" altLang="zh-CN" i="1" dirty="0">
                <a:solidFill>
                  <a:srgbClr val="C00000"/>
                </a:solidFill>
              </a:rPr>
              <a:t>fragmented</a:t>
            </a:r>
            <a:r>
              <a:rPr lang="en-US" altLang="zh-CN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F6935BB-C5D1-3643-AE87-EF040A2C9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58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Communication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Data communication network usually contains </a:t>
            </a:r>
            <a:r>
              <a:rPr lang="en-US" altLang="zh-CN" dirty="0">
                <a:solidFill>
                  <a:srgbClr val="0096FF"/>
                </a:solidFill>
              </a:rPr>
              <a:t>burst</a:t>
            </a:r>
            <a:r>
              <a:rPr lang="en-US" altLang="zh-CN" dirty="0"/>
              <a:t> communication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Different from the telephone network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AAD901-F3F7-6A41-87BC-C60C45F5D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201316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268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Frame and Packet: Asynchronous Link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Frame can be of any length, carried at any time that the link is free</a:t>
            </a:r>
          </a:p>
          <a:p>
            <a:r>
              <a:rPr lang="en-US" altLang="zh-CN" dirty="0"/>
              <a:t>Packet: a variable-length frame with its </a:t>
            </a:r>
            <a:r>
              <a:rPr lang="en-US" altLang="zh-CN" dirty="0">
                <a:solidFill>
                  <a:srgbClr val="0096FF"/>
                </a:solidFill>
              </a:rPr>
              <a:t>guidance info</a:t>
            </a:r>
          </a:p>
          <a:p>
            <a:r>
              <a:rPr lang="en-US" altLang="zh-CN" dirty="0"/>
              <a:t>Connectionless transmission: no state maintained</a:t>
            </a:r>
          </a:p>
          <a:p>
            <a:r>
              <a:rPr lang="en-US" altLang="zh-CN" dirty="0"/>
              <a:t>Segment and reassemble</a:t>
            </a:r>
          </a:p>
          <a:p>
            <a:r>
              <a:rPr lang="en-US" altLang="zh-CN" dirty="0"/>
              <a:t>Packet voice: replacing many parts of isochronous network</a:t>
            </a:r>
            <a:endParaRPr lang="zh-CN" altLang="zh-CN" dirty="0"/>
          </a:p>
          <a:p>
            <a:endParaRPr lang="en-US" altLang="zh-CN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7875526-459C-9B47-A0D7-F35E1FA3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7580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52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Multiplexing / Demultiplexing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Multiplex using a queue: switch need memory/buffer </a:t>
            </a:r>
          </a:p>
          <a:p>
            <a:r>
              <a:rPr lang="en-US" altLang="zh-CN" dirty="0"/>
              <a:t>Demultiplex using information in packet header </a:t>
            </a:r>
          </a:p>
          <a:p>
            <a:pPr lvl="1"/>
            <a:r>
              <a:rPr lang="en-US" altLang="zh-CN" dirty="0"/>
              <a:t>Header has destination  </a:t>
            </a:r>
          </a:p>
          <a:p>
            <a:pPr lvl="1"/>
            <a:r>
              <a:rPr lang="en-US" altLang="zh-CN" dirty="0"/>
              <a:t>Switch has a forwarding table that contains information about which link to use to reach a destination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1C9A1-5AA2-034C-93F2-D72145E47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07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Framing Frames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Where a frame begins and ends</a:t>
            </a:r>
          </a:p>
          <a:p>
            <a:r>
              <a:rPr lang="en-US" altLang="zh-CN" dirty="0"/>
              <a:t>Independent from framing bits</a:t>
            </a:r>
          </a:p>
          <a:p>
            <a:pPr lvl="1"/>
            <a:r>
              <a:rPr lang="en-US" altLang="zh-CN" dirty="0"/>
              <a:t>Some model separates link layer to 2: one for bits and one for frames</a:t>
            </a:r>
          </a:p>
          <a:p>
            <a:r>
              <a:rPr lang="en-US" altLang="zh-CN" dirty="0"/>
              <a:t>Simple method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4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Error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Blending these techniques</a:t>
            </a:r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3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Coding: Incremental Redundancy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 lnSpcReduction="10000"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Forward error correction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Number of 1 in </a:t>
            </a:r>
            <a:r>
              <a:rPr lang="en-US" altLang="zh-CN" i="1" dirty="0">
                <a:ea typeface="MS PGothic" panose="020B0600070205080204" pitchFamily="34" charset="-128"/>
              </a:rPr>
              <a:t>A </a:t>
            </a:r>
            <a:r>
              <a:rPr lang="en-US" altLang="zh-CN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3166B37-3F05-E846-8635-6A63C26D3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19F60CA-59C2-5240-87A7-C55A7D4A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081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12031"/>
              </p:ext>
            </p:extLst>
          </p:nvPr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ea typeface="等线" panose="02010600030101010101" pitchFamily="2" charset="-122"/>
              </a:rPr>
              <a:t>Addressing interface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NETWORK_SEND</a:t>
            </a:r>
            <a:r>
              <a:rPr lang="en-US" altLang="zh-CN" sz="1600" dirty="0">
                <a:ea typeface="等线" panose="02010600030101010101" pitchFamily="2" charset="-122"/>
              </a:rPr>
              <a:t> (</a:t>
            </a:r>
            <a:r>
              <a:rPr lang="en-US" altLang="zh-CN" sz="1600" dirty="0" err="1">
                <a:ea typeface="等线" panose="02010600030101010101" pitchFamily="2" charset="-122"/>
              </a:rPr>
              <a:t>segment_buffer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destnation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end_layer_protocol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NETWORK_HANDLE </a:t>
            </a:r>
            <a:r>
              <a:rPr lang="en-US" altLang="zh-CN" sz="1600" dirty="0">
                <a:ea typeface="等线" panose="02010600030101010101" pitchFamily="2" charset="-122"/>
              </a:rPr>
              <a:t>(packet,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33376"/>
            <a:ext cx="3610744" cy="41162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kumimoji="1" lang="en-US" altLang="zh-CN" sz="2400" b="1" dirty="0"/>
              <a:t>Control-plane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Control the data flow by defining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/>
              <a:t>E.g., the routing algorithm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90D1DE8-CCAB-4744-B708-26F381E5A75D}"/>
              </a:ext>
            </a:extLst>
          </p:cNvPr>
          <p:cNvSpPr txBox="1">
            <a:spLocks/>
          </p:cNvSpPr>
          <p:nvPr/>
        </p:nvSpPr>
        <p:spPr>
          <a:xfrm>
            <a:off x="4572000" y="1549524"/>
            <a:ext cx="4114800" cy="4116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kumimoji="1"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Data-plane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The data-path which copies data according to the rules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Performance critical</a:t>
            </a:r>
          </a:p>
          <a:p>
            <a:pPr lvl="1">
              <a:lnSpc>
                <a:spcPct val="100000"/>
              </a:lnSpc>
            </a:pPr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E.g., the IP forwarding process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BA9C057-263C-0049-815B-CECC95800A75}"/>
              </a:ext>
            </a:extLst>
          </p:cNvPr>
          <p:cNvSpPr/>
          <p:nvPr/>
        </p:nvSpPr>
        <p:spPr>
          <a:xfrm>
            <a:off x="3460192" y="41503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C3EF2C-A70D-D242-ACA7-A2115EE5B021}"/>
              </a:ext>
            </a:extLst>
          </p:cNvPr>
          <p:cNvSpPr/>
          <p:nvPr/>
        </p:nvSpPr>
        <p:spPr>
          <a:xfrm>
            <a:off x="3460192" y="4353520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DCB0EC-DBA9-0241-8056-09E368D258A5}"/>
              </a:ext>
            </a:extLst>
          </p:cNvPr>
          <p:cNvSpPr/>
          <p:nvPr/>
        </p:nvSpPr>
        <p:spPr>
          <a:xfrm>
            <a:off x="3460192" y="4569544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63B8AFD-67BA-0440-A003-2A1C701DAD83}"/>
              </a:ext>
            </a:extLst>
          </p:cNvPr>
          <p:cNvSpPr/>
          <p:nvPr/>
        </p:nvSpPr>
        <p:spPr>
          <a:xfrm>
            <a:off x="3460192" y="4785568"/>
            <a:ext cx="1728192" cy="2160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肘形连接符 11">
            <a:extLst>
              <a:ext uri="{FF2B5EF4-FFF2-40B4-BE49-F238E27FC236}">
                <a16:creationId xmlns:a16="http://schemas.microsoft.com/office/drawing/2014/main" id="{ED42CFFE-13DA-4B49-AE96-F180472610D6}"/>
              </a:ext>
            </a:extLst>
          </p:cNvPr>
          <p:cNvCxnSpPr>
            <a:cxnSpLocks/>
          </p:cNvCxnSpPr>
          <p:nvPr/>
        </p:nvCxnSpPr>
        <p:spPr>
          <a:xfrm>
            <a:off x="1835696" y="3777456"/>
            <a:ext cx="1372468" cy="804912"/>
          </a:xfrm>
          <a:prstGeom prst="bentConnector3">
            <a:avLst>
              <a:gd name="adj1" fmla="val -585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肘形连接符 15">
            <a:extLst>
              <a:ext uri="{FF2B5EF4-FFF2-40B4-BE49-F238E27FC236}">
                <a16:creationId xmlns:a16="http://schemas.microsoft.com/office/drawing/2014/main" id="{59C5B0BF-F237-ED4E-98D7-F8784107F518}"/>
              </a:ext>
            </a:extLst>
          </p:cNvPr>
          <p:cNvCxnSpPr>
            <a:cxnSpLocks/>
          </p:cNvCxnSpPr>
          <p:nvPr/>
        </p:nvCxnSpPr>
        <p:spPr>
          <a:xfrm flipV="1">
            <a:off x="5292080" y="3777456"/>
            <a:ext cx="1656184" cy="804912"/>
          </a:xfrm>
          <a:prstGeom prst="bentConnector3">
            <a:avLst>
              <a:gd name="adj1" fmla="val 100099"/>
            </a:avLst>
          </a:prstGeom>
          <a:ln w="1587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66484204-CF1B-454E-B095-C24605AC63D3}"/>
              </a:ext>
            </a:extLst>
          </p:cNvPr>
          <p:cNvSpPr/>
          <p:nvPr/>
        </p:nvSpPr>
        <p:spPr>
          <a:xfrm>
            <a:off x="2143909" y="4166221"/>
            <a:ext cx="666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write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A061624-AD6B-3A40-80B2-7DE37E599692}"/>
              </a:ext>
            </a:extLst>
          </p:cNvPr>
          <p:cNvSpPr/>
          <p:nvPr/>
        </p:nvSpPr>
        <p:spPr>
          <a:xfrm>
            <a:off x="5682956" y="41278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i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</a:t>
            </a:r>
            <a:endParaRPr lang="zh-CN" altLang="en-US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BBEC420-1D2B-D24D-9984-40265DA6A400}"/>
              </a:ext>
            </a:extLst>
          </p:cNvPr>
          <p:cNvSpPr/>
          <p:nvPr/>
        </p:nvSpPr>
        <p:spPr>
          <a:xfrm>
            <a:off x="3563888" y="5032950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routing table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95743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46116</TotalTime>
  <Words>1936</Words>
  <Application>Microsoft Macintosh PowerPoint</Application>
  <PresentationFormat>全屏显示(16:10)</PresentationFormat>
  <Paragraphs>482</Paragraphs>
  <Slides>40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9" baseType="lpstr">
      <vt:lpstr>DengXian</vt:lpstr>
      <vt:lpstr>DengXian</vt:lpstr>
      <vt:lpstr>微软雅黑</vt:lpstr>
      <vt:lpstr>Arial</vt:lpstr>
      <vt:lpstr>Calibri</vt:lpstr>
      <vt:lpstr>Comic Sans MS</vt:lpstr>
      <vt:lpstr>Consolas</vt:lpstr>
      <vt:lpstr>Courier New</vt:lpstr>
      <vt:lpstr>1_Office 主题​​</vt:lpstr>
      <vt:lpstr>Introduction to Network</vt:lpstr>
      <vt:lpstr>Review: scalable websites 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TCP/IP Architecture</vt:lpstr>
      <vt:lpstr>TCP/IP Architecture</vt:lpstr>
      <vt:lpstr>PowerPoint 演示文稿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1582</cp:revision>
  <cp:lastPrinted>2020-03-02T13:38:09Z</cp:lastPrinted>
  <dcterms:created xsi:type="dcterms:W3CDTF">2017-11-24T09:35:45Z</dcterms:created>
  <dcterms:modified xsi:type="dcterms:W3CDTF">2022-11-22T01:05:17Z</dcterms:modified>
</cp:coreProperties>
</file>